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png"/><Relationship Id="rId2" Type="http://schemas.openxmlformats.org/officeDocument/2006/relationships/image" Target="../media/image-2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pn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png"/><Relationship Id="rId2" Type="http://schemas.openxmlformats.org/officeDocument/2006/relationships/image" Target="../media/image-5-2.png"/><Relationship Id="rId3" Type="http://schemas.openxmlformats.org/officeDocument/2006/relationships/image" Target="../media/image-5-3.png"/><Relationship Id="rId4" Type="http://schemas.openxmlformats.org/officeDocument/2006/relationships/image" Target="../media/image-5-4.png"/><Relationship Id="rId5" Type="http://schemas.openxmlformats.org/officeDocument/2006/relationships/image" Target="../media/image-5-5.png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png"/><Relationship Id="rId2" Type="http://schemas.openxmlformats.org/officeDocument/2006/relationships/image" Target="../media/image-6-2.png"/><Relationship Id="rId3" Type="http://schemas.openxmlformats.org/officeDocument/2006/relationships/image" Target="../media/image-6-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6213" y="-52387"/>
            <a:ext cx="1338263" cy="1004887"/>
          </a:xfrm>
          <a:prstGeom prst="rect">
            <a:avLst/>
          </a:prstGeom>
        </p:spPr>
      </p:pic>
      <p:pic>
        <p:nvPicPr>
          <p:cNvPr id="3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738" y="452438"/>
            <a:ext cx="4667250" cy="2038350"/>
          </a:xfrm>
          <a:prstGeom prst="rect">
            <a:avLst/>
          </a:prstGeom>
        </p:spPr>
      </p:pic>
      <p:sp>
        <p:nvSpPr>
          <p:cNvPr id="4" name="Text 0"/>
          <p:cNvSpPr/>
          <p:nvPr/>
        </p:nvSpPr>
        <p:spPr>
          <a:xfrm>
            <a:off x="190500" y="2752725"/>
            <a:ext cx="5500688" cy="185737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4860"/>
              </a:lnSpc>
              <a:buNone/>
            </a:pPr>
            <a:r>
              <a:rPr lang="en-US" sz="6000" spc="-240" kern="0" dirty="0">
                <a:solidFill>
                  <a:srgbClr val="DCDBCE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NOTION ENTERPRISE SEARCH</a:t>
            </a:r>
            <a:endParaRPr lang="en-US" sz="6000" dirty="0"/>
          </a:p>
        </p:txBody>
      </p:sp>
      <p:sp>
        <p:nvSpPr>
          <p:cNvPr id="5" name="Text 1"/>
          <p:cNvSpPr/>
          <p:nvPr/>
        </p:nvSpPr>
        <p:spPr>
          <a:xfrm>
            <a:off x="190500" y="4886325"/>
            <a:ext cx="1704975" cy="1143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DCDBCE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SAN FRANCISCO, CA</a:t>
            </a:r>
            <a:endParaRPr lang="en-US" sz="825" dirty="0"/>
          </a:p>
        </p:txBody>
      </p:sp>
      <p:sp>
        <p:nvSpPr>
          <p:cNvPr id="6" name="Text 2"/>
          <p:cNvSpPr/>
          <p:nvPr/>
        </p:nvSpPr>
        <p:spPr>
          <a:xfrm>
            <a:off x="8372475" y="4886325"/>
            <a:ext cx="1038225" cy="1143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DCDBCE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MAY 2025</a:t>
            </a:r>
            <a:endParaRPr lang="en-US" sz="825" dirty="0"/>
          </a:p>
        </p:txBody>
      </p:sp>
      <p:sp>
        <p:nvSpPr>
          <p:cNvPr id="7" name="Text 3"/>
          <p:cNvSpPr/>
          <p:nvPr/>
        </p:nvSpPr>
        <p:spPr>
          <a:xfrm>
            <a:off x="180975" y="-6886575"/>
            <a:ext cx="457200" cy="133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DCDBC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1925" y="-71437"/>
            <a:ext cx="1300163" cy="904875"/>
          </a:xfrm>
          <a:prstGeom prst="rect">
            <a:avLst/>
          </a:prstGeom>
        </p:spPr>
      </p:pic>
      <p:pic>
        <p:nvPicPr>
          <p:cNvPr id="3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3" y="738188"/>
            <a:ext cx="5310188" cy="3633788"/>
          </a:xfrm>
          <a:prstGeom prst="rect">
            <a:avLst/>
          </a:prstGeom>
        </p:spPr>
      </p:pic>
      <p:sp>
        <p:nvSpPr>
          <p:cNvPr id="4" name="Text 0"/>
          <p:cNvSpPr/>
          <p:nvPr/>
        </p:nvSpPr>
        <p:spPr>
          <a:xfrm>
            <a:off x="161925" y="3133725"/>
            <a:ext cx="4186238" cy="11239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4436"/>
              </a:lnSpc>
              <a:buNone/>
            </a:pPr>
            <a:r>
              <a:rPr lang="en-US" sz="4436" spc="-177" kern="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Every Answer, One Search</a:t>
            </a:r>
            <a:endParaRPr lang="en-US" sz="4436" dirty="0"/>
          </a:p>
        </p:txBody>
      </p:sp>
      <p:sp>
        <p:nvSpPr>
          <p:cNvPr id="5" name="Text 1"/>
          <p:cNvSpPr/>
          <p:nvPr/>
        </p:nvSpPr>
        <p:spPr>
          <a:xfrm>
            <a:off x="190500" y="4657725"/>
            <a:ext cx="4000500" cy="3429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NOTION ENTERPRISE SEARCH EMPOWERS TEAMS TO FIND</a:t>
            </a:r>
            <a:endParaRPr lang="en-US" sz="825" dirty="0"/>
          </a:p>
          <a:p>
            <a:pPr algn="l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ANSWERS INSTANTLY AND GENERATE DETAILED REPORTS</a:t>
            </a:r>
            <a:endParaRPr lang="en-US" sz="825" dirty="0"/>
          </a:p>
          <a:p>
            <a:pPr algn="l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IN MINUTES, ALL WITHIN A UNIFIED PLATFORM.</a:t>
            </a:r>
            <a:endParaRPr lang="en-US" sz="825" dirty="0"/>
          </a:p>
        </p:txBody>
      </p:sp>
      <p:sp>
        <p:nvSpPr>
          <p:cNvPr id="6" name="Text 2"/>
          <p:cNvSpPr/>
          <p:nvPr/>
        </p:nvSpPr>
        <p:spPr>
          <a:xfrm>
            <a:off x="8372475" y="4886325"/>
            <a:ext cx="1038225" cy="1143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MAY 2025</a:t>
            </a:r>
            <a:endParaRPr lang="en-US" sz="825" dirty="0"/>
          </a:p>
        </p:txBody>
      </p:sp>
      <p:sp>
        <p:nvSpPr>
          <p:cNvPr id="7" name="Text 3"/>
          <p:cNvSpPr/>
          <p:nvPr/>
        </p:nvSpPr>
        <p:spPr>
          <a:xfrm>
            <a:off x="190500" y="762000"/>
            <a:ext cx="1338262" cy="1143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INTRODUCTION</a:t>
            </a:r>
            <a:endParaRPr lang="en-US" sz="825" dirty="0"/>
          </a:p>
        </p:txBody>
      </p:sp>
      <p:sp>
        <p:nvSpPr>
          <p:cNvPr id="8" name="Text 4"/>
          <p:cNvSpPr/>
          <p:nvPr/>
        </p:nvSpPr>
        <p:spPr>
          <a:xfrm>
            <a:off x="180975" y="-6886575"/>
            <a:ext cx="457200" cy="133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7591425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0" y="390525"/>
            <a:ext cx="2738438" cy="61912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2438"/>
              </a:lnSpc>
              <a:buNone/>
            </a:pPr>
            <a:r>
              <a:rPr lang="en-US" sz="2438" spc="-49" kern="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KEY FEATURES OVERVIEW</a:t>
            </a:r>
            <a:endParaRPr lang="en-US" sz="2438" dirty="0"/>
          </a:p>
        </p:txBody>
      </p:sp>
      <p:sp>
        <p:nvSpPr>
          <p:cNvPr id="4" name="Text 1"/>
          <p:cNvSpPr/>
          <p:nvPr/>
        </p:nvSpPr>
        <p:spPr>
          <a:xfrm>
            <a:off x="8372475" y="4886325"/>
            <a:ext cx="1038225" cy="1143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MAY 2025</a:t>
            </a:r>
            <a:endParaRPr lang="en-US" sz="825" dirty="0"/>
          </a:p>
        </p:txBody>
      </p:sp>
      <p:sp>
        <p:nvSpPr>
          <p:cNvPr id="5" name="Text 2"/>
          <p:cNvSpPr/>
          <p:nvPr/>
        </p:nvSpPr>
        <p:spPr>
          <a:xfrm>
            <a:off x="4572000" y="1528763"/>
            <a:ext cx="4538663" cy="300037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1321"/>
              </a:lnSpc>
              <a:buNone/>
            </a:pPr>
            <a:r>
              <a:rPr lang="en-US" sz="1200" spc="120" kern="0" dirty="0">
                <a:solidFill>
                  <a:srgbClr val="DCDBCE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UNIFIED SEARCH ACROSS TOOLS</a:t>
            </a:r>
            <a:pPr algn="l" indent="0" marL="0">
              <a:lnSpc>
                <a:spcPts val="1321"/>
              </a:lnSpc>
              <a:buNone/>
            </a:pPr>
            <a:r>
              <a:rPr lang="en-US" sz="1200" spc="120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: INTEGRATE WITH SLACK, GOOGLE DRIVE, JIRA, GITHUB, AND MORE.</a:t>
            </a:r>
            <a:endParaRPr lang="en-US" sz="1200" dirty="0"/>
          </a:p>
          <a:p>
            <a:pPr algn="l" indent="0" marL="0">
              <a:lnSpc>
                <a:spcPts val="1321"/>
              </a:lnSpc>
              <a:buNone/>
            </a:pPr>
            <a:r>
              <a:rPr lang="en-US" sz="1200" spc="120" kern="0" dirty="0">
                <a:solidFill>
                  <a:srgbClr val="DCDBCE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INSTANT ANSWERS WITH CONTEXT</a:t>
            </a:r>
            <a:pPr algn="l" indent="0" marL="0">
              <a:lnSpc>
                <a:spcPts val="1321"/>
              </a:lnSpc>
              <a:buNone/>
            </a:pPr>
            <a:r>
              <a:rPr lang="en-US" sz="1200" spc="120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: RETRIEVE UP-TO-DATE INFORMATION WITH CITATIONS.</a:t>
            </a:r>
            <a:endParaRPr lang="en-US" sz="1200" dirty="0"/>
          </a:p>
          <a:p>
            <a:pPr algn="l" indent="0" marL="0">
              <a:lnSpc>
                <a:spcPts val="1321"/>
              </a:lnSpc>
              <a:buNone/>
            </a:pPr>
            <a:r>
              <a:rPr lang="en-US" sz="1200" spc="120" kern="0" dirty="0">
                <a:solidFill>
                  <a:srgbClr val="DCDBCE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RESEARCH MODE</a:t>
            </a:r>
            <a:pPr algn="l" indent="0" marL="0">
              <a:lnSpc>
                <a:spcPts val="1321"/>
              </a:lnSpc>
              <a:buNone/>
            </a:pPr>
            <a:r>
              <a:rPr lang="en-US" sz="1200" spc="120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: GENERATE COMPREHENSIVE REPORTS FROM MULTIPLE SOURCES.</a:t>
            </a:r>
            <a:endParaRPr lang="en-US" sz="1200" dirty="0"/>
          </a:p>
          <a:p>
            <a:pPr algn="l" indent="0" marL="0">
              <a:lnSpc>
                <a:spcPts val="1321"/>
              </a:lnSpc>
              <a:buNone/>
            </a:pPr>
            <a:r>
              <a:rPr lang="en-US" sz="1200" spc="120" kern="0" dirty="0">
                <a:solidFill>
                  <a:srgbClr val="DCDBCE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CUSTOMIZABLE AI MODELS</a:t>
            </a:r>
            <a:pPr algn="l" indent="0" marL="0">
              <a:lnSpc>
                <a:spcPts val="1321"/>
              </a:lnSpc>
              <a:buNone/>
            </a:pPr>
            <a:r>
              <a:rPr lang="en-US" sz="1200" spc="120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: CHOOSE PREFERRED AI MODELS FOR TAILORED RESULTS.</a:t>
            </a:r>
            <a:endParaRPr lang="en-US" sz="1200" dirty="0"/>
          </a:p>
          <a:p>
            <a:pPr algn="l" indent="0" marL="0">
              <a:lnSpc>
                <a:spcPts val="1321"/>
              </a:lnSpc>
              <a:buNone/>
            </a:pPr>
            <a:r>
              <a:rPr lang="en-US" sz="1200" spc="120" kern="0" dirty="0">
                <a:solidFill>
                  <a:srgbClr val="DCDBCE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SECURE AND COMPLIANT</a:t>
            </a:r>
            <a:pPr algn="l" indent="0" marL="0">
              <a:lnSpc>
                <a:spcPts val="1321"/>
              </a:lnSpc>
              <a:buNone/>
            </a:pPr>
            <a:r>
              <a:rPr lang="en-US" sz="1200" spc="120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: ADHERES TO SOC 2, ISO 27001, GDPR, AND CCPA STANDARDS.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763" y="3038475"/>
            <a:ext cx="9139238" cy="1019175"/>
          </a:xfrm>
          <a:prstGeom prst="rect">
            <a:avLst/>
          </a:prstGeom>
          <a:solidFill>
            <a:srgbClr val="DCDBCE"/>
          </a:solidFill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Shape 1"/>
          <p:cNvSpPr/>
          <p:nvPr/>
        </p:nvSpPr>
        <p:spPr>
          <a:xfrm>
            <a:off x="3348038" y="538163"/>
            <a:ext cx="5605463" cy="4076700"/>
          </a:xfrm>
          <a:prstGeom prst="rect">
            <a:avLst/>
          </a:prstGeom>
          <a:noFill/>
          <a:ln/>
        </p:spPr>
      </p:sp>
      <p:pic>
        <p:nvPicPr>
          <p:cNvPr id="4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8125" y="4763"/>
            <a:ext cx="1300163" cy="976312"/>
          </a:xfrm>
          <a:prstGeom prst="rect">
            <a:avLst/>
          </a:prstGeom>
        </p:spPr>
      </p:pic>
      <p:pic>
        <p:nvPicPr>
          <p:cNvPr id="5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638" y="766763"/>
            <a:ext cx="5155574" cy="3124200"/>
          </a:xfrm>
          <a:prstGeom prst="rect">
            <a:avLst/>
          </a:prstGeom>
        </p:spPr>
      </p:pic>
      <p:sp>
        <p:nvSpPr>
          <p:cNvPr id="6" name="Text 2"/>
          <p:cNvSpPr/>
          <p:nvPr/>
        </p:nvSpPr>
        <p:spPr>
          <a:xfrm>
            <a:off x="190500" y="1962150"/>
            <a:ext cx="3448050" cy="61912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2438"/>
              </a:lnSpc>
              <a:buNone/>
            </a:pPr>
            <a:r>
              <a:rPr lang="en-US" sz="2438" spc="-49" kern="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UNIFIED SEARCH ACROSS TOOLS</a:t>
            </a:r>
            <a:endParaRPr lang="en-US" sz="2438" dirty="0"/>
          </a:p>
        </p:txBody>
      </p:sp>
      <p:sp>
        <p:nvSpPr>
          <p:cNvPr id="7" name="Text 3"/>
          <p:cNvSpPr/>
          <p:nvPr/>
        </p:nvSpPr>
        <p:spPr>
          <a:xfrm>
            <a:off x="190500" y="2676525"/>
            <a:ext cx="3186113" cy="1143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FIND ANSWERS, WHEREVER THEY’RE HIDING</a:t>
            </a:r>
            <a:endParaRPr lang="en-US" sz="825" dirty="0"/>
          </a:p>
        </p:txBody>
      </p:sp>
      <p:sp>
        <p:nvSpPr>
          <p:cNvPr id="8" name="Text 4"/>
          <p:cNvSpPr/>
          <p:nvPr/>
        </p:nvSpPr>
        <p:spPr>
          <a:xfrm>
            <a:off x="190500" y="3314700"/>
            <a:ext cx="3357563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WITH AI CONNECTORS, NOTION AI SEARCHES ACROSS ALL INTEGRATED TOOLS TO PROVIDE PRECISE INFORMATION, ELIMINATING THE NEED TO SWITCH BETWEEN PLATFORMS.</a:t>
            </a:r>
            <a:endParaRPr lang="en-US" sz="825" dirty="0"/>
          </a:p>
        </p:txBody>
      </p:sp>
      <p:sp>
        <p:nvSpPr>
          <p:cNvPr id="9" name="Text 5"/>
          <p:cNvSpPr/>
          <p:nvPr/>
        </p:nvSpPr>
        <p:spPr>
          <a:xfrm>
            <a:off x="8372475" y="4886325"/>
            <a:ext cx="1038225" cy="1143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MAY 2025</a:t>
            </a:r>
            <a:endParaRPr lang="en-US" sz="82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763" y="3038475"/>
            <a:ext cx="9139238" cy="1019175"/>
          </a:xfrm>
          <a:prstGeom prst="rect">
            <a:avLst/>
          </a:prstGeom>
          <a:solidFill>
            <a:srgbClr val="DCDBCE"/>
          </a:solidFill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Shape 1"/>
          <p:cNvSpPr/>
          <p:nvPr/>
        </p:nvSpPr>
        <p:spPr>
          <a:xfrm>
            <a:off x="3348038" y="533400"/>
            <a:ext cx="5605463" cy="4076700"/>
          </a:xfrm>
          <a:prstGeom prst="rect">
            <a:avLst/>
          </a:prstGeom>
          <a:noFill/>
          <a:ln/>
        </p:spPr>
      </p:sp>
      <p:pic>
        <p:nvPicPr>
          <p:cNvPr id="4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6213" y="-52387"/>
            <a:ext cx="1338263" cy="952500"/>
          </a:xfrm>
          <a:prstGeom prst="rect">
            <a:avLst/>
          </a:prstGeom>
        </p:spPr>
      </p:pic>
      <p:pic>
        <p:nvPicPr>
          <p:cNvPr id="5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013" y="795338"/>
            <a:ext cx="1647062" cy="3570732"/>
          </a:xfrm>
          <a:prstGeom prst="rect">
            <a:avLst/>
          </a:prstGeom>
        </p:spPr>
      </p:pic>
      <p:pic>
        <p:nvPicPr>
          <p:cNvPr id="6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750" y="795338"/>
            <a:ext cx="1647062" cy="3570732"/>
          </a:xfrm>
          <a:prstGeom prst="rect">
            <a:avLst/>
          </a:prstGeom>
        </p:spPr>
      </p:pic>
      <p:pic>
        <p:nvPicPr>
          <p:cNvPr id="7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4518" y="714375"/>
            <a:ext cx="1807727" cy="3710433"/>
          </a:xfrm>
          <a:prstGeom prst="rect">
            <a:avLst/>
          </a:prstGeom>
        </p:spPr>
      </p:pic>
      <p:pic>
        <p:nvPicPr>
          <p:cNvPr id="8" name="Image 4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0050" y="714375"/>
            <a:ext cx="1807727" cy="3710433"/>
          </a:xfrm>
          <a:prstGeom prst="rect">
            <a:avLst/>
          </a:prstGeom>
        </p:spPr>
      </p:pic>
      <p:sp>
        <p:nvSpPr>
          <p:cNvPr id="9" name="Text 2"/>
          <p:cNvSpPr/>
          <p:nvPr/>
        </p:nvSpPr>
        <p:spPr>
          <a:xfrm>
            <a:off x="190500" y="1962150"/>
            <a:ext cx="3448050" cy="61912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2438"/>
              </a:lnSpc>
              <a:buNone/>
            </a:pPr>
            <a:r>
              <a:rPr lang="en-US" sz="2438" spc="-49" kern="0" dirty="0">
                <a:solidFill>
                  <a:srgbClr val="FFFFFF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INSTANT ANSWERS WITH CONTEXT</a:t>
            </a:r>
            <a:endParaRPr lang="en-US" sz="2438" dirty="0"/>
          </a:p>
        </p:txBody>
      </p:sp>
      <p:sp>
        <p:nvSpPr>
          <p:cNvPr id="10" name="Text 3"/>
          <p:cNvSpPr/>
          <p:nvPr/>
        </p:nvSpPr>
        <p:spPr>
          <a:xfrm>
            <a:off x="190500" y="2676525"/>
            <a:ext cx="3038475" cy="1143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FFFFFF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GET UP-TO-DATE ANSWERS WITH CONTEXT</a:t>
            </a:r>
            <a:endParaRPr lang="en-US" sz="825" dirty="0"/>
          </a:p>
        </p:txBody>
      </p:sp>
      <p:sp>
        <p:nvSpPr>
          <p:cNvPr id="11" name="Text 4"/>
          <p:cNvSpPr/>
          <p:nvPr/>
        </p:nvSpPr>
        <p:spPr>
          <a:xfrm>
            <a:off x="190500" y="3319463"/>
            <a:ext cx="3357563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NOTION AI DELIVERS RELEVANT INFORMATION WITH PROPER CITATIONS, ENSURING YOU HAVE THE CONTEXT NEEDED TO MAKE INFORMED DECISIONS.</a:t>
            </a:r>
            <a:endParaRPr lang="en-US" sz="825" dirty="0"/>
          </a:p>
        </p:txBody>
      </p:sp>
      <p:sp>
        <p:nvSpPr>
          <p:cNvPr id="12" name="Text 5"/>
          <p:cNvSpPr/>
          <p:nvPr/>
        </p:nvSpPr>
        <p:spPr>
          <a:xfrm>
            <a:off x="8372475" y="4886325"/>
            <a:ext cx="1038225" cy="1143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FFFFFF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MAY 2025</a:t>
            </a:r>
            <a:endParaRPr lang="en-US" sz="82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24238" y="609600"/>
            <a:ext cx="5605463" cy="4076700"/>
          </a:xfrm>
          <a:prstGeom prst="rect">
            <a:avLst/>
          </a:prstGeom>
        </p:spPr>
      </p:pic>
      <p:pic>
        <p:nvPicPr>
          <p:cNvPr id="3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850" y="1443038"/>
            <a:ext cx="3429000" cy="2266950"/>
          </a:xfrm>
          <a:prstGeom prst="rect">
            <a:avLst/>
          </a:prstGeom>
        </p:spPr>
      </p:pic>
      <p:pic>
        <p:nvPicPr>
          <p:cNvPr id="4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25" y="4763"/>
            <a:ext cx="1300163" cy="976312"/>
          </a:xfrm>
          <a:prstGeom prst="rect">
            <a:avLst/>
          </a:prstGeom>
        </p:spPr>
      </p:pic>
      <p:sp>
        <p:nvSpPr>
          <p:cNvPr id="5" name="Text 0"/>
          <p:cNvSpPr/>
          <p:nvPr/>
        </p:nvSpPr>
        <p:spPr>
          <a:xfrm>
            <a:off x="190500" y="1962150"/>
            <a:ext cx="3448050" cy="61912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2438"/>
              </a:lnSpc>
              <a:buNone/>
            </a:pPr>
            <a:r>
              <a:rPr lang="en-US" sz="2438" spc="-49" kern="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CUSTOMIZABLE AI MODELS</a:t>
            </a:r>
            <a:endParaRPr lang="en-US" sz="2438" dirty="0"/>
          </a:p>
        </p:txBody>
      </p:sp>
      <p:sp>
        <p:nvSpPr>
          <p:cNvPr id="6" name="Text 1"/>
          <p:cNvSpPr/>
          <p:nvPr/>
        </p:nvSpPr>
        <p:spPr>
          <a:xfrm>
            <a:off x="190500" y="2676525"/>
            <a:ext cx="3948113" cy="3429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SELECT FROM VARIOUS AI MODELS TO TAILOR YOUR SEARCH AND ANALYSIS EXPERIENCE, ENSURING RESULTS ALIGN WITH YOUR TEAM'S NEEDS.</a:t>
            </a:r>
            <a:endParaRPr lang="en-US" sz="825" dirty="0"/>
          </a:p>
        </p:txBody>
      </p:sp>
      <p:sp>
        <p:nvSpPr>
          <p:cNvPr id="7" name="Text 2"/>
          <p:cNvSpPr/>
          <p:nvPr/>
        </p:nvSpPr>
        <p:spPr>
          <a:xfrm>
            <a:off x="8372475" y="4886325"/>
            <a:ext cx="1038225" cy="1143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MAY 2025</a:t>
            </a:r>
            <a:endParaRPr lang="en-US" sz="82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DCDBC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1719263"/>
            <a:ext cx="9144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0" y="3209925"/>
            <a:ext cx="9144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</p:sp>
      <p:sp>
        <p:nvSpPr>
          <p:cNvPr id="4" name="Shape 2"/>
          <p:cNvSpPr/>
          <p:nvPr/>
        </p:nvSpPr>
        <p:spPr>
          <a:xfrm>
            <a:off x="0" y="2500313"/>
            <a:ext cx="9144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</p:sp>
      <p:sp>
        <p:nvSpPr>
          <p:cNvPr id="5" name="Shape 3"/>
          <p:cNvSpPr/>
          <p:nvPr/>
        </p:nvSpPr>
        <p:spPr>
          <a:xfrm>
            <a:off x="0" y="3990975"/>
            <a:ext cx="9144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</p:sp>
      <p:sp>
        <p:nvSpPr>
          <p:cNvPr id="6" name="Shape 4"/>
          <p:cNvSpPr/>
          <p:nvPr/>
        </p:nvSpPr>
        <p:spPr>
          <a:xfrm>
            <a:off x="0" y="4733925"/>
            <a:ext cx="9144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</p:sp>
      <p:sp>
        <p:nvSpPr>
          <p:cNvPr id="7" name="Shape 5"/>
          <p:cNvSpPr/>
          <p:nvPr/>
        </p:nvSpPr>
        <p:spPr>
          <a:xfrm>
            <a:off x="0" y="981075"/>
            <a:ext cx="9144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</a:ln>
        </p:spPr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8125" y="4763"/>
            <a:ext cx="1300163" cy="976312"/>
          </a:xfrm>
          <a:prstGeom prst="rect">
            <a:avLst/>
          </a:prstGeom>
        </p:spPr>
      </p:pic>
      <p:sp>
        <p:nvSpPr>
          <p:cNvPr id="9" name="Text 6"/>
          <p:cNvSpPr/>
          <p:nvPr/>
        </p:nvSpPr>
        <p:spPr>
          <a:xfrm>
            <a:off x="238125" y="1171575"/>
            <a:ext cx="3743325" cy="30956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2438"/>
              </a:lnSpc>
              <a:buNone/>
            </a:pPr>
            <a:r>
              <a:rPr lang="en-US" sz="2438" spc="-49" kern="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ENTERPRISE SEARCH</a:t>
            </a:r>
            <a:endParaRPr lang="en-US" sz="2438" dirty="0"/>
          </a:p>
        </p:txBody>
      </p:sp>
      <p:sp>
        <p:nvSpPr>
          <p:cNvPr id="10" name="Text 7"/>
          <p:cNvSpPr/>
          <p:nvPr/>
        </p:nvSpPr>
        <p:spPr>
          <a:xfrm>
            <a:off x="238125" y="2662238"/>
            <a:ext cx="4391025" cy="30956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2438"/>
              </a:lnSpc>
              <a:buNone/>
            </a:pPr>
            <a:r>
              <a:rPr lang="en-US" sz="2438" spc="-49" kern="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MEETING TRANSCRIPTION</a:t>
            </a:r>
            <a:endParaRPr lang="en-US" sz="2438" dirty="0"/>
          </a:p>
        </p:txBody>
      </p:sp>
      <p:sp>
        <p:nvSpPr>
          <p:cNvPr id="11" name="Text 8"/>
          <p:cNvSpPr/>
          <p:nvPr/>
        </p:nvSpPr>
        <p:spPr>
          <a:xfrm>
            <a:off x="238125" y="1952625"/>
            <a:ext cx="3743325" cy="30956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2438"/>
              </a:lnSpc>
              <a:buNone/>
            </a:pPr>
            <a:r>
              <a:rPr lang="en-US" sz="2438" spc="-49" kern="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CHATBOT</a:t>
            </a:r>
            <a:endParaRPr lang="en-US" sz="2438" dirty="0"/>
          </a:p>
        </p:txBody>
      </p:sp>
      <p:sp>
        <p:nvSpPr>
          <p:cNvPr id="12" name="Text 9"/>
          <p:cNvSpPr/>
          <p:nvPr/>
        </p:nvSpPr>
        <p:spPr>
          <a:xfrm>
            <a:off x="238125" y="3443288"/>
            <a:ext cx="3743325" cy="30956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2438"/>
              </a:lnSpc>
              <a:buNone/>
            </a:pPr>
            <a:r>
              <a:rPr lang="en-US" sz="2438" spc="-49" kern="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WRITING ASSISTANT</a:t>
            </a:r>
            <a:endParaRPr lang="en-US" sz="2438" dirty="0"/>
          </a:p>
        </p:txBody>
      </p:sp>
      <p:sp>
        <p:nvSpPr>
          <p:cNvPr id="13" name="Text 10"/>
          <p:cNvSpPr/>
          <p:nvPr/>
        </p:nvSpPr>
        <p:spPr>
          <a:xfrm>
            <a:off x="238125" y="4186238"/>
            <a:ext cx="3743325" cy="30956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2438"/>
              </a:lnSpc>
              <a:buNone/>
            </a:pPr>
            <a:r>
              <a:rPr lang="en-US" sz="2438" spc="-49" kern="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EMAIL ASSISTANT</a:t>
            </a:r>
            <a:endParaRPr lang="en-US" sz="2438" dirty="0"/>
          </a:p>
        </p:txBody>
      </p:sp>
      <p:sp>
        <p:nvSpPr>
          <p:cNvPr id="14" name="Text 11"/>
          <p:cNvSpPr/>
          <p:nvPr/>
        </p:nvSpPr>
        <p:spPr>
          <a:xfrm>
            <a:off x="5943600" y="1228725"/>
            <a:ext cx="3186113" cy="266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1050"/>
              </a:lnSpc>
              <a:buNone/>
            </a:pPr>
            <a:r>
              <a:rPr lang="en-US" sz="90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Unified AI-powered search across all connected apps</a:t>
            </a:r>
            <a:endParaRPr lang="en-US" sz="900" dirty="0"/>
          </a:p>
        </p:txBody>
      </p:sp>
      <p:sp>
        <p:nvSpPr>
          <p:cNvPr id="15" name="Text 12"/>
          <p:cNvSpPr/>
          <p:nvPr/>
        </p:nvSpPr>
        <p:spPr>
          <a:xfrm>
            <a:off x="5943600" y="2752725"/>
            <a:ext cx="3252788" cy="133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1050"/>
              </a:lnSpc>
              <a:buNone/>
            </a:pPr>
            <a:r>
              <a:rPr lang="en-US" sz="90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Auto-transcribes and summarizes meeting notes</a:t>
            </a:r>
            <a:endParaRPr lang="en-US" sz="900" dirty="0"/>
          </a:p>
        </p:txBody>
      </p:sp>
      <p:sp>
        <p:nvSpPr>
          <p:cNvPr id="16" name="Text 13"/>
          <p:cNvSpPr/>
          <p:nvPr/>
        </p:nvSpPr>
        <p:spPr>
          <a:xfrm>
            <a:off x="5943600" y="2009775"/>
            <a:ext cx="3252788" cy="266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1050"/>
              </a:lnSpc>
              <a:buNone/>
            </a:pPr>
            <a:r>
              <a:rPr lang="en-US" sz="90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AI assistant that responds with real-time knowledge</a:t>
            </a:r>
            <a:endParaRPr lang="en-US" sz="900" dirty="0"/>
          </a:p>
        </p:txBody>
      </p:sp>
      <p:sp>
        <p:nvSpPr>
          <p:cNvPr id="17" name="Text 14"/>
          <p:cNvSpPr/>
          <p:nvPr/>
        </p:nvSpPr>
        <p:spPr>
          <a:xfrm>
            <a:off x="5943600" y="3533775"/>
            <a:ext cx="3252788" cy="133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1050"/>
              </a:lnSpc>
              <a:buNone/>
            </a:pPr>
            <a:r>
              <a:rPr lang="en-US" sz="90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AI-powered editing, summarizing, and rewriting</a:t>
            </a:r>
            <a:endParaRPr lang="en-US" sz="900" dirty="0"/>
          </a:p>
        </p:txBody>
      </p:sp>
      <p:sp>
        <p:nvSpPr>
          <p:cNvPr id="18" name="Text 15"/>
          <p:cNvSpPr/>
          <p:nvPr/>
        </p:nvSpPr>
        <p:spPr>
          <a:xfrm>
            <a:off x="5943600" y="4276725"/>
            <a:ext cx="3252788" cy="133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1050"/>
              </a:lnSpc>
              <a:buNone/>
            </a:pPr>
            <a:r>
              <a:rPr lang="en-US" sz="900" dirty="0">
                <a:solidFill>
                  <a:srgbClr val="000000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Drafts and refines emails using AI context</a:t>
            </a:r>
            <a:endParaRPr lang="en-US" sz="900" dirty="0"/>
          </a:p>
        </p:txBody>
      </p:sp>
      <p:sp>
        <p:nvSpPr>
          <p:cNvPr id="19" name="Text 16"/>
          <p:cNvSpPr/>
          <p:nvPr/>
        </p:nvSpPr>
        <p:spPr>
          <a:xfrm>
            <a:off x="4752975" y="1276350"/>
            <a:ext cx="985838" cy="10477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826"/>
              </a:lnSpc>
              <a:buNone/>
            </a:pPr>
            <a:r>
              <a:rPr lang="en-US" sz="750" spc="75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$35/USER</a:t>
            </a:r>
            <a:endParaRPr lang="en-US" sz="750" dirty="0"/>
          </a:p>
        </p:txBody>
      </p:sp>
      <p:sp>
        <p:nvSpPr>
          <p:cNvPr id="20" name="Text 17"/>
          <p:cNvSpPr/>
          <p:nvPr/>
        </p:nvSpPr>
        <p:spPr>
          <a:xfrm>
            <a:off x="4752975" y="2767013"/>
            <a:ext cx="985838" cy="10477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826"/>
              </a:lnSpc>
              <a:buNone/>
            </a:pPr>
            <a:r>
              <a:rPr lang="en-US" sz="750" spc="75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$18/USER</a:t>
            </a:r>
            <a:endParaRPr lang="en-US" sz="750" dirty="0"/>
          </a:p>
        </p:txBody>
      </p:sp>
      <p:sp>
        <p:nvSpPr>
          <p:cNvPr id="21" name="Text 18"/>
          <p:cNvSpPr/>
          <p:nvPr/>
        </p:nvSpPr>
        <p:spPr>
          <a:xfrm>
            <a:off x="4752975" y="2057400"/>
            <a:ext cx="985838" cy="10477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826"/>
              </a:lnSpc>
              <a:buNone/>
            </a:pPr>
            <a:r>
              <a:rPr lang="en-US" sz="750" spc="75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$20/USER</a:t>
            </a:r>
            <a:endParaRPr lang="en-US" sz="750" dirty="0"/>
          </a:p>
        </p:txBody>
      </p:sp>
      <p:sp>
        <p:nvSpPr>
          <p:cNvPr id="22" name="Text 19"/>
          <p:cNvSpPr/>
          <p:nvPr/>
        </p:nvSpPr>
        <p:spPr>
          <a:xfrm>
            <a:off x="4752975" y="3548063"/>
            <a:ext cx="985838" cy="10477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826"/>
              </a:lnSpc>
              <a:buNone/>
            </a:pPr>
            <a:r>
              <a:rPr lang="en-US" sz="750" spc="75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$20/USER</a:t>
            </a:r>
            <a:endParaRPr lang="en-US" sz="750" dirty="0"/>
          </a:p>
        </p:txBody>
      </p:sp>
      <p:sp>
        <p:nvSpPr>
          <p:cNvPr id="23" name="Text 20"/>
          <p:cNvSpPr/>
          <p:nvPr/>
        </p:nvSpPr>
        <p:spPr>
          <a:xfrm>
            <a:off x="4752975" y="4291013"/>
            <a:ext cx="985838" cy="10477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826"/>
              </a:lnSpc>
              <a:buNone/>
            </a:pPr>
            <a:r>
              <a:rPr lang="en-US" sz="750" spc="75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$30/USER</a:t>
            </a:r>
            <a:endParaRPr lang="en-US" sz="750" dirty="0"/>
          </a:p>
        </p:txBody>
      </p:sp>
      <p:sp>
        <p:nvSpPr>
          <p:cNvPr id="24" name="Text 21"/>
          <p:cNvSpPr/>
          <p:nvPr/>
        </p:nvSpPr>
        <p:spPr>
          <a:xfrm>
            <a:off x="8372475" y="4886325"/>
            <a:ext cx="1038225" cy="1143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000000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MAY 2025</a:t>
            </a:r>
            <a:endParaRPr lang="en-US" sz="82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6213" y="-52387"/>
            <a:ext cx="1338263" cy="952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3081338" y="1647825"/>
            <a:ext cx="3448050" cy="12382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lnSpc>
                <a:spcPts val="2438"/>
              </a:lnSpc>
              <a:buNone/>
            </a:pPr>
            <a:r>
              <a:rPr lang="en-US" sz="2438" spc="-49" kern="0" dirty="0">
                <a:solidFill>
                  <a:srgbClr val="FFFFFF">
                    <a:alpha val="99000"/>
                  </a:srgbClr>
                </a:solidFill>
                <a:latin typeface="Work Sans" pitchFamily="34" charset="0"/>
                <a:ea typeface="Work Sans" pitchFamily="34" charset="-122"/>
                <a:cs typeface="Work Sans" pitchFamily="34" charset="-120"/>
              </a:rPr>
              <a:t>EMPOWER YOUR TEAM WITH NOTION ENTERPRISE SEARCH</a:t>
            </a:r>
            <a:endParaRPr lang="en-US" sz="2438" dirty="0"/>
          </a:p>
        </p:txBody>
      </p:sp>
      <p:sp>
        <p:nvSpPr>
          <p:cNvPr id="4" name="Text 1"/>
          <p:cNvSpPr/>
          <p:nvPr/>
        </p:nvSpPr>
        <p:spPr>
          <a:xfrm>
            <a:off x="1681163" y="3267075"/>
            <a:ext cx="6243638" cy="228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FFFFFF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STREAMLINE WORKFLOWS, ENHANCE PRODUCTIVITY,</a:t>
            </a:r>
            <a:endParaRPr lang="en-US" sz="825" dirty="0"/>
          </a:p>
          <a:p>
            <a:pPr algn="ctr" indent="0" marL="0">
              <a:lnSpc>
                <a:spcPts val="908"/>
              </a:lnSpc>
              <a:buNone/>
            </a:pPr>
            <a:r>
              <a:rPr lang="en-US" sz="825" spc="83" kern="0" dirty="0">
                <a:solidFill>
                  <a:srgbClr val="FFFFFF">
                    <a:alpha val="99000"/>
                  </a:srgbClr>
                </a:solidFill>
                <a:latin typeface="Cutive Mono" pitchFamily="34" charset="0"/>
                <a:ea typeface="Cutive Mono" pitchFamily="34" charset="-122"/>
                <a:cs typeface="Cutive Mono" pitchFamily="34" charset="-120"/>
              </a:rPr>
              <a:t>AND ENSURE SECURE ACCESS TO INFORMATION—ALL WITHIN A SINGLE PLATFORM</a:t>
            </a:r>
            <a:endParaRPr lang="en-US" sz="82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2025-07-28T15:46:30Z</dcterms:created>
  <dcterms:modified xsi:type="dcterms:W3CDTF">2025-07-28T15:46:30Z</dcterms:modified>
</cp:coreProperties>
</file>